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328" r:id="rId6"/>
    <p:sldId id="323" r:id="rId7"/>
    <p:sldId id="326" r:id="rId8"/>
    <p:sldId id="327" r:id="rId9"/>
    <p:sldId id="324" r:id="rId10"/>
    <p:sldId id="2044" r:id="rId11"/>
    <p:sldId id="32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A25EE5-777E-40CD-A462-304B6A7A827A}" v="1" dt="2020-06-30T12:11:03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3977" autoAdjust="0"/>
  </p:normalViewPr>
  <p:slideViewPr>
    <p:cSldViewPr snapToGrid="0">
      <p:cViewPr varScale="1">
        <p:scale>
          <a:sx n="119" d="100"/>
          <a:sy n="119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59C37-97A0-4E20-866B-32BBE91032AB}" type="datetimeFigureOut">
              <a:rPr lang="en-GB" smtClean="0"/>
              <a:t>20/07/2020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75335-3A18-47F5-92BF-759B5A0DB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59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75335-3A18-47F5-92BF-759B5A0DBBF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58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933950" y="591080"/>
            <a:ext cx="3491277" cy="295804"/>
          </a:xfrm>
        </p:spPr>
        <p:txBody>
          <a:bodyPr>
            <a:normAutofit/>
          </a:bodyPr>
          <a:lstStyle>
            <a:lvl1pPr marL="0" indent="0" algn="r">
              <a:buNone/>
              <a:defRPr sz="1400" b="1" i="0" cap="all" baseline="0"/>
            </a:lvl1pPr>
          </a:lstStyle>
          <a:p>
            <a:pPr lvl="0"/>
            <a:r>
              <a:rPr lang="en-US"/>
              <a:t>Click to type security marking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" y="0"/>
            <a:ext cx="91426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080" y="2371725"/>
            <a:ext cx="7707147" cy="1328208"/>
          </a:xfrm>
        </p:spPr>
        <p:txBody>
          <a:bodyPr anchor="t"/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080" y="4017082"/>
            <a:ext cx="7707148" cy="866775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29193" y="6269674"/>
            <a:ext cx="2609320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type 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578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nal / Bac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0"/>
            <a:ext cx="914261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723600" y="5464175"/>
            <a:ext cx="265970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>
                <a:solidFill>
                  <a:schemeClr val="bg1"/>
                </a:solidFill>
              </a:rPr>
              <a:t>INSTITUTE</a:t>
            </a:r>
            <a:r>
              <a:rPr lang="en-GB" sz="1100" b="1" baseline="0">
                <a:solidFill>
                  <a:schemeClr val="bg1"/>
                </a:solidFill>
              </a:rPr>
              <a:t> FOR APPRENTICESHIPS</a:t>
            </a:r>
          </a:p>
          <a:p>
            <a:r>
              <a:rPr lang="en-GB" sz="1100" baseline="0">
                <a:solidFill>
                  <a:schemeClr val="bg1"/>
                </a:solidFill>
              </a:rPr>
              <a:t>151 Buckingham Palace Road</a:t>
            </a:r>
          </a:p>
          <a:p>
            <a:r>
              <a:rPr lang="en-GB" sz="1100" baseline="0">
                <a:solidFill>
                  <a:schemeClr val="bg1"/>
                </a:solidFill>
              </a:rPr>
              <a:t>London SW1W 9SZ</a:t>
            </a:r>
          </a:p>
          <a:p>
            <a:endParaRPr lang="en-GB" sz="1100" baseline="0">
              <a:solidFill>
                <a:schemeClr val="bg1"/>
              </a:solidFill>
            </a:endParaRPr>
          </a:p>
          <a:p>
            <a:r>
              <a:rPr lang="en-GB" sz="1100" baseline="0">
                <a:solidFill>
                  <a:schemeClr val="bg1"/>
                </a:solidFill>
              </a:rPr>
              <a:t>Space for web address when confirmed</a:t>
            </a:r>
            <a:endParaRPr lang="en-GB" sz="11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24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933950" y="591080"/>
            <a:ext cx="3491277" cy="295804"/>
          </a:xfrm>
        </p:spPr>
        <p:txBody>
          <a:bodyPr>
            <a:normAutofit/>
          </a:bodyPr>
          <a:lstStyle>
            <a:lvl1pPr marL="0" indent="0" algn="r">
              <a:buNone/>
              <a:defRPr sz="1400" b="1" i="0" cap="all" baseline="0"/>
            </a:lvl1pPr>
          </a:lstStyle>
          <a:p>
            <a:pPr lvl="0"/>
            <a:r>
              <a:rPr lang="en-US"/>
              <a:t>Click to type security marking</a:t>
            </a:r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2046"/>
          <a:stretch/>
        </p:blipFill>
        <p:spPr>
          <a:xfrm>
            <a:off x="3628739" y="3995149"/>
            <a:ext cx="5511800" cy="28628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" y="0"/>
            <a:ext cx="913846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080" y="2371725"/>
            <a:ext cx="7707147" cy="1328208"/>
          </a:xfrm>
        </p:spPr>
        <p:txBody>
          <a:bodyPr anchor="t"/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080" y="4017082"/>
            <a:ext cx="7707148" cy="866775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729193" y="6269674"/>
            <a:ext cx="2609320" cy="365125"/>
          </a:xfrm>
        </p:spPr>
        <p:txBody>
          <a:bodyPr anchor="ctr">
            <a:normAutofit/>
          </a:bodyPr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type date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38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" y="0"/>
            <a:ext cx="91426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8080" y="2371725"/>
            <a:ext cx="7707147" cy="1328208"/>
          </a:xfrm>
        </p:spPr>
        <p:txBody>
          <a:bodyPr anchor="t"/>
          <a:lstStyle>
            <a:lvl1pPr algn="l"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080" y="4017082"/>
            <a:ext cx="7707148" cy="866775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9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430" y="1377891"/>
            <a:ext cx="7704666" cy="5342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430" y="2229802"/>
            <a:ext cx="7704666" cy="396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622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430" y="1377891"/>
            <a:ext cx="7704666" cy="5342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24430" y="1927386"/>
            <a:ext cx="7704665" cy="288000"/>
          </a:xfrm>
        </p:spPr>
        <p:txBody>
          <a:bodyPr/>
          <a:lstStyle>
            <a:lvl1pPr marL="0" indent="0">
              <a:buNone/>
              <a:defRPr b="0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type subtitle (if any)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430" y="2229802"/>
            <a:ext cx="7704666" cy="396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22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4430" y="2228400"/>
            <a:ext cx="3790420" cy="396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28400"/>
            <a:ext cx="3799945" cy="396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5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24431" y="1927386"/>
            <a:ext cx="3790420" cy="288000"/>
          </a:xfrm>
        </p:spPr>
        <p:txBody>
          <a:bodyPr/>
          <a:lstStyle>
            <a:lvl1pPr marL="0" indent="0">
              <a:buNone/>
              <a:defRPr b="0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type subtitle (if any)</a:t>
            </a:r>
            <a:endParaRPr lang="en-GB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629149" y="1927386"/>
            <a:ext cx="3799945" cy="288000"/>
          </a:xfrm>
        </p:spPr>
        <p:txBody>
          <a:bodyPr/>
          <a:lstStyle>
            <a:lvl1pPr marL="0" indent="0">
              <a:buNone/>
              <a:defRPr b="0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type subtitle (if any)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4430" y="2228400"/>
            <a:ext cx="3790420" cy="396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28400"/>
            <a:ext cx="3799945" cy="3963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06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31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94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4430" y="1378348"/>
            <a:ext cx="7704666" cy="534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430" y="2229802"/>
            <a:ext cx="7704666" cy="3962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4430" y="6264911"/>
            <a:ext cx="5390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GB"/>
              <a:t>Optional footer (Insert &gt; Header Footer)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0132" y="6264911"/>
            <a:ext cx="588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accent1"/>
                </a:solidFill>
              </a:defRPr>
            </a:lvl1pPr>
          </a:lstStyle>
          <a:p>
            <a:fld id="{B75BCF32-4A63-48BF-AC59-6C0786251C63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76" y="243329"/>
            <a:ext cx="3621484" cy="81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32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71" r:id="rId3"/>
    <p:sldLayoutId id="2147483662" r:id="rId4"/>
    <p:sldLayoutId id="2147483668" r:id="rId5"/>
    <p:sldLayoutId id="2147483664" r:id="rId6"/>
    <p:sldLayoutId id="2147483669" r:id="rId7"/>
    <p:sldLayoutId id="2147483666" r:id="rId8"/>
    <p:sldLayoutId id="2147483667" r:id="rId9"/>
    <p:sldLayoutId id="2147483672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3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3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Official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9193" y="4751386"/>
            <a:ext cx="7707148" cy="1515534"/>
          </a:xfrm>
        </p:spPr>
        <p:txBody>
          <a:bodyPr>
            <a:normAutofit/>
          </a:bodyPr>
          <a:lstStyle/>
          <a:p>
            <a:pPr marL="12700"/>
            <a:r>
              <a:rPr lang="en-GB" dirty="0">
                <a:solidFill>
                  <a:srgbClr val="FFFFFF"/>
                </a:solidFill>
                <a:cs typeface="Arial"/>
              </a:rPr>
              <a:t>Presented by:</a:t>
            </a:r>
          </a:p>
          <a:p>
            <a:pPr marL="12700"/>
            <a:r>
              <a:rPr lang="en-GB" dirty="0">
                <a:solidFill>
                  <a:srgbClr val="FFFFFF"/>
                </a:solidFill>
                <a:cs typeface="Arial"/>
              </a:rPr>
              <a:t>Rebecca King		Trailblazer Chair</a:t>
            </a:r>
          </a:p>
          <a:p>
            <a:pPr marL="12700"/>
            <a:r>
              <a:rPr lang="en-GB" dirty="0">
                <a:solidFill>
                  <a:srgbClr val="FFFFFF"/>
                </a:solidFill>
                <a:cs typeface="Arial"/>
              </a:rPr>
              <a:t>Helen Dalton		Relationship Manager</a:t>
            </a: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2020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6A01E1A-B3E8-447A-B31A-65867C20FD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Digital Route Review – a Preview  of Revised Software Tester L4 </a:t>
            </a:r>
            <a:r>
              <a:rPr lang="en-GB" dirty="0" err="1"/>
              <a:t>StAndard</a:t>
            </a:r>
            <a:r>
              <a:rPr lang="en-GB" dirty="0"/>
              <a:t> Content  </a:t>
            </a:r>
          </a:p>
        </p:txBody>
      </p:sp>
    </p:spTree>
    <p:extLst>
      <p:ext uri="{BB962C8B-B14F-4D97-AF65-F5344CB8AC3E}">
        <p14:creationId xmlns:p14="http://schemas.microsoft.com/office/powerpoint/2010/main" val="220261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D580A-0D81-4A8C-A3D9-969BF7E2A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this webinar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740DF2-B9B7-4184-9D6D-0DE74490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Optional footer (Insert &gt; Header Footer)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DEECCE-D327-4B4C-8400-80C7E3F8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2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E7C4BC-F43C-4E07-ABFB-1772F5E08C47}"/>
              </a:ext>
            </a:extLst>
          </p:cNvPr>
          <p:cNvSpPr txBox="1"/>
          <p:nvPr/>
        </p:nvSpPr>
        <p:spPr>
          <a:xfrm>
            <a:off x="902368" y="2362395"/>
            <a:ext cx="73392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To preview the content of the Standard to the sector prior to launch in subsequent months.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Set out the remit for the review from the Institute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Provide the view from the Trailblazer Group and how the revised standard came to evolve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Run through of the revised content in detail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385064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5521-07FD-4643-9BEE-4BDCA640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7" y="1392132"/>
            <a:ext cx="7704666" cy="757509"/>
          </a:xfrm>
        </p:spPr>
        <p:txBody>
          <a:bodyPr>
            <a:normAutofit fontScale="90000"/>
          </a:bodyPr>
          <a:lstStyle/>
          <a:p>
            <a:r>
              <a:rPr lang="en-GB" dirty="0"/>
              <a:t>High Level Overview – Software Tester Standard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DD985-2BBE-4D6C-BB9C-25AEBAD83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CF53F-8679-4BDF-A966-2A4953C24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3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94EDF9-8911-4DF6-930C-913665D9390E}"/>
              </a:ext>
            </a:extLst>
          </p:cNvPr>
          <p:cNvSpPr txBox="1"/>
          <p:nvPr/>
        </p:nvSpPr>
        <p:spPr>
          <a:xfrm>
            <a:off x="840880" y="2421552"/>
            <a:ext cx="7351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Institute’s Common Route Review Recommendations across all standards were as follows: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Update the format in line with current policy</a:t>
            </a:r>
          </a:p>
          <a:p>
            <a:pPr marL="285750" indent="-285750">
              <a:buFontTx/>
              <a:buChar char="-"/>
            </a:pPr>
            <a:r>
              <a:rPr lang="en-GB" dirty="0"/>
              <a:t>Match competency statements to grading descriptors for the level of the standard</a:t>
            </a:r>
          </a:p>
          <a:p>
            <a:pPr marL="285750" indent="-285750">
              <a:buFontTx/>
              <a:buChar char="-"/>
            </a:pPr>
            <a:r>
              <a:rPr lang="en-GB" dirty="0"/>
              <a:t>Professional body alignment should reflect the level of the standard</a:t>
            </a:r>
          </a:p>
          <a:p>
            <a:pPr marL="285750" indent="-285750">
              <a:buFontTx/>
              <a:buChar char="-"/>
            </a:pPr>
            <a:r>
              <a:rPr lang="en-GB" dirty="0"/>
              <a:t>English and Maths requirements to reflect current wording</a:t>
            </a:r>
          </a:p>
          <a:p>
            <a:pPr marL="285750" indent="-285750">
              <a:buFontTx/>
              <a:buChar char="-"/>
            </a:pPr>
            <a:r>
              <a:rPr lang="en-GB" dirty="0"/>
              <a:t>Remove reference to occupational brief and contain all detail in one document</a:t>
            </a:r>
          </a:p>
          <a:p>
            <a:pPr marL="285750" indent="-285750">
              <a:buFontTx/>
              <a:buChar char="-"/>
            </a:pPr>
            <a:r>
              <a:rPr lang="en-GB" dirty="0"/>
              <a:t>Evidence the continuing inclusion of any mandatory qualifications.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39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5521-07FD-4643-9BEE-4BDCA640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7" y="1392132"/>
            <a:ext cx="7704666" cy="757509"/>
          </a:xfrm>
        </p:spPr>
        <p:txBody>
          <a:bodyPr>
            <a:normAutofit fontScale="90000"/>
          </a:bodyPr>
          <a:lstStyle/>
          <a:p>
            <a:r>
              <a:rPr lang="en-GB" dirty="0"/>
              <a:t>High Level Overview – Software Tester  Standard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DD985-2BBE-4D6C-BB9C-25AEBAD83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CF53F-8679-4BDF-A966-2A4953C24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4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94EDF9-8911-4DF6-930C-913665D9390E}"/>
              </a:ext>
            </a:extLst>
          </p:cNvPr>
          <p:cNvSpPr txBox="1"/>
          <p:nvPr/>
        </p:nvSpPr>
        <p:spPr>
          <a:xfrm>
            <a:off x="840880" y="2421552"/>
            <a:ext cx="73519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Institute’s Specific Route Review Recommendations for Software Tester were as follows: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Revise and Re-level to Level 3 Occupation and change title to Digital Test Technician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Add additional content to reflect the need for 20% OTJ minimum Include modern software engineering e.g. agile delivery, cloud, SaaS, PaaS and IaaS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reference to test automation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Work with test management tools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Reflect the range of thinks that could be tested including mobile applications, Internet of Things, PaaS, system integrations and APIs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Reference the need to work in multi-disciplinary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Describe the sectors in which the occupation is typically found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Reflect the software development lifecycle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26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15521-07FD-4643-9BEE-4BDCA640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667" y="1392132"/>
            <a:ext cx="7704666" cy="757509"/>
          </a:xfrm>
        </p:spPr>
        <p:txBody>
          <a:bodyPr>
            <a:normAutofit fontScale="90000"/>
          </a:bodyPr>
          <a:lstStyle/>
          <a:p>
            <a:r>
              <a:rPr lang="en-GB" dirty="0"/>
              <a:t>High Level Overview – Software tester Standard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5DD985-2BBE-4D6C-BB9C-25AEBAD83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CF53F-8679-4BDF-A966-2A4953C24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5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94EDF9-8911-4DF6-930C-913665D9390E}"/>
              </a:ext>
            </a:extLst>
          </p:cNvPr>
          <p:cNvSpPr txBox="1"/>
          <p:nvPr/>
        </p:nvSpPr>
        <p:spPr>
          <a:xfrm>
            <a:off x="840880" y="2421552"/>
            <a:ext cx="73519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Institute’s Specific Route Review Guidance for Software Tester were as follows:</a:t>
            </a:r>
          </a:p>
          <a:p>
            <a:endParaRPr lang="en-GB" dirty="0"/>
          </a:p>
          <a:p>
            <a:pPr marL="285750" indent="-285750">
              <a:buFontTx/>
              <a:buChar char="-"/>
            </a:pPr>
            <a:r>
              <a:rPr lang="en-GB" dirty="0"/>
              <a:t>Add additional context and content to ensure that full occupational competence is achieved by a typical new entrant</a:t>
            </a:r>
          </a:p>
          <a:p>
            <a:pPr marL="285750" indent="-285750">
              <a:buFontTx/>
              <a:buChar char="-"/>
            </a:pPr>
            <a:r>
              <a:rPr lang="en-GB" dirty="0"/>
              <a:t>Members of the TBG should reflect the sector and particularly include SMEs</a:t>
            </a:r>
          </a:p>
          <a:p>
            <a:pPr marL="285750" indent="-285750">
              <a:buFontTx/>
              <a:buChar char="-"/>
            </a:pPr>
            <a:endParaRPr lang="en-GB" dirty="0"/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181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DE8B6-F314-4A44-921D-B307B3AD0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High Level overview – Impact For EPA and Funding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4B59E0-BF81-45D2-BE99-CB6E087E2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416F9-F277-45F2-9F2C-200335524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6</a:t>
            </a:fld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467B09-470A-4562-9BE0-521A296FD5E6}"/>
              </a:ext>
            </a:extLst>
          </p:cNvPr>
          <p:cNvSpPr txBox="1"/>
          <p:nvPr/>
        </p:nvSpPr>
        <p:spPr>
          <a:xfrm>
            <a:off x="724430" y="2153519"/>
            <a:ext cx="73289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Current EPA approach required revision to bring into a policy compliant format as follows: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Map specific KSBs to specific Assessment Methods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Projects to be completed post-gateway on real world tasks</a:t>
            </a:r>
          </a:p>
          <a:p>
            <a:endParaRPr lang="en-GB" dirty="0"/>
          </a:p>
          <a:p>
            <a:r>
              <a:rPr lang="en-GB" dirty="0"/>
              <a:t>Current funding band  £</a:t>
            </a:r>
            <a:r>
              <a:rPr lang="en-GB" dirty="0" err="1"/>
              <a:t>xxxxxx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9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E715-5B11-41E3-A981-A415A42AF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main changes?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78E41-32BD-4815-8535-DC1EFC51A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DUTIES</a:t>
            </a:r>
            <a:r>
              <a:rPr lang="en-GB" dirty="0"/>
              <a:t> – The duties are the descriptions of what that person does in the job. They have been written to give a realistic job preview. The K’s and the S’s give the technical assessable details of the tasks behind the duties. </a:t>
            </a:r>
          </a:p>
          <a:p>
            <a:r>
              <a:rPr lang="en-GB" b="1" dirty="0"/>
              <a:t>NO VENDOR QUALS </a:t>
            </a:r>
            <a:r>
              <a:rPr lang="en-GB" dirty="0"/>
              <a:t>– Providers will still be able to deliver technical training as long as it maps to the K’s and the S’s, but not the vendor certificate. </a:t>
            </a:r>
          </a:p>
          <a:p>
            <a:r>
              <a:rPr lang="en-GB" b="1" dirty="0"/>
              <a:t>NO ON PROGRAMME KNOWLEDGE MODULES </a:t>
            </a:r>
            <a:r>
              <a:rPr lang="en-GB" dirty="0"/>
              <a:t>– No assessment for the duration of the programme. All assessment is completed post gateway.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AFA87C-B060-45EE-A012-D90BAB201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Optional footer (Insert &gt; Header Footer)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CED995-E709-47ED-AC81-31AB0D800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BCF32-4A63-48BF-AC59-6C0786251C6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70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D9443A-CCBF-4DC8-83EA-A129E3707FA5}"/>
              </a:ext>
            </a:extLst>
          </p:cNvPr>
          <p:cNvSpPr txBox="1"/>
          <p:nvPr/>
        </p:nvSpPr>
        <p:spPr>
          <a:xfrm>
            <a:off x="2811439" y="2515736"/>
            <a:ext cx="3621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Thank you</a:t>
            </a:r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6651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fA Colours">
      <a:dk1>
        <a:srgbClr val="333F48"/>
      </a:dk1>
      <a:lt1>
        <a:sysClr val="window" lastClr="FFFFFF"/>
      </a:lt1>
      <a:dk2>
        <a:srgbClr val="333F48"/>
      </a:dk2>
      <a:lt2>
        <a:srgbClr val="E7E6E6"/>
      </a:lt2>
      <a:accent1>
        <a:srgbClr val="0885C7"/>
      </a:accent1>
      <a:accent2>
        <a:srgbClr val="74B843"/>
      </a:accent2>
      <a:accent3>
        <a:srgbClr val="E73053"/>
      </a:accent3>
      <a:accent4>
        <a:srgbClr val="A2A9AE"/>
      </a:accent4>
      <a:accent5>
        <a:srgbClr val="F59E38"/>
      </a:accent5>
      <a:accent6>
        <a:srgbClr val="9F4C98"/>
      </a:accent6>
      <a:hlink>
        <a:srgbClr val="0563C1"/>
      </a:hlink>
      <a:folHlink>
        <a:srgbClr val="954F72"/>
      </a:folHlink>
    </a:clrScheme>
    <a:fontScheme name="Arial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-3045_IfA_CAP_IfA PowerPoint Template-v2-020317" id="{1D9106AB-3543-4E23-BBBB-4A2757A63CF5}" vid="{12415804-0B8E-4913-BD03-B8B5E6442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574044549E97499BFB10A0C38813AF" ma:contentTypeVersion="13" ma:contentTypeDescription="Create a new document." ma:contentTypeScope="" ma:versionID="661081a1291e79c0a81eb6ab153dca1a">
  <xsd:schema xmlns:xsd="http://www.w3.org/2001/XMLSchema" xmlns:xs="http://www.w3.org/2001/XMLSchema" xmlns:p="http://schemas.microsoft.com/office/2006/metadata/properties" xmlns:ns3="3c084481-3d82-44df-b685-1f7f86dce872" xmlns:ns4="f733f9f3-3237-444b-902e-3543911e8436" targetNamespace="http://schemas.microsoft.com/office/2006/metadata/properties" ma:root="true" ma:fieldsID="bdab9fa0c8b9660c383d0e5d4c0c8561" ns3:_="" ns4:_="">
    <xsd:import namespace="3c084481-3d82-44df-b685-1f7f86dce872"/>
    <xsd:import namespace="f733f9f3-3237-444b-902e-3543911e84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084481-3d82-44df-b685-1f7f86dce8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33f9f3-3237-444b-902e-3543911e843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AC0E7F-EA01-441B-BEFD-7AB6AD4756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56326A-FDF3-4E55-8D2A-7CC40EB2EC59}">
  <ds:schemaRefs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f733f9f3-3237-444b-902e-3543911e8436"/>
    <ds:schemaRef ds:uri="http://schemas.microsoft.com/office/2006/metadata/properties"/>
    <ds:schemaRef ds:uri="3c084481-3d82-44df-b685-1f7f86dce872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181635A-0BAE-49CC-9DCF-21C74CA373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084481-3d82-44df-b685-1f7f86dce872"/>
    <ds:schemaRef ds:uri="f733f9f3-3237-444b-902e-3543911e84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(3)</Template>
  <TotalTime>446</TotalTime>
  <Words>541</Words>
  <Application>Microsoft Office PowerPoint</Application>
  <PresentationFormat>On-screen Show (4:3)</PresentationFormat>
  <Paragraphs>69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Digital Route Review – a Preview  of Revised Software Tester L4 StAndard Content  </vt:lpstr>
      <vt:lpstr>Purpose of this webinar</vt:lpstr>
      <vt:lpstr>High Level Overview – Software Tester Standard </vt:lpstr>
      <vt:lpstr>High Level Overview – Software Tester  Standard </vt:lpstr>
      <vt:lpstr>High Level Overview – Software tester Standard </vt:lpstr>
      <vt:lpstr>High Level overview – Impact For EPA and Funding</vt:lpstr>
      <vt:lpstr>What are the main changes?</vt:lpstr>
      <vt:lpstr>PowerPoint Presentation</vt:lpstr>
    </vt:vector>
  </TitlesOfParts>
  <Manager>Institute for Apprenticeships</Manager>
  <Company>DfE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IfA PowerPoint Template</dc:subject>
  <dc:creator>DAVIES, Andrew</dc:creator>
  <cp:lastModifiedBy>DALTON, Helen</cp:lastModifiedBy>
  <cp:revision>26</cp:revision>
  <dcterms:created xsi:type="dcterms:W3CDTF">2018-12-21T11:49:14Z</dcterms:created>
  <dcterms:modified xsi:type="dcterms:W3CDTF">2020-07-20T09:34:52Z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0x010100BD574044549E97499BFB10A0C38813AF</vt:lpwstr>
  </property>
  <property fmtid="{D5CDD505-2E9C-101B-9397-08002B2CF9AE}" pid="3" name="_dlc_DocIdItemGuid">
    <vt:lpwstr>1f60c891-d8d5-4fc6-816b-80930ec172b3</vt:lpwstr>
  </property>
  <property fmtid="{D5CDD505-2E9C-101B-9397-08002B2CF9AE}" pid="4" name="IWPOrganisationalUnit">
    <vt:lpwstr>2;#DfE|cc08a6d4-dfde-4d0f-bd85-069ebcef80d5</vt:lpwstr>
  </property>
  <property fmtid="{D5CDD505-2E9C-101B-9397-08002B2CF9AE}" pid="5" name="IWPOwner">
    <vt:lpwstr>3;#DfE|a484111e-5b24-4ad9-9778-c536c8c88985</vt:lpwstr>
  </property>
  <property fmtid="{D5CDD505-2E9C-101B-9397-08002B2CF9AE}" pid="6" name="IWPFunction">
    <vt:lpwstr/>
  </property>
  <property fmtid="{D5CDD505-2E9C-101B-9397-08002B2CF9AE}" pid="7" name="IWPSiteType">
    <vt:lpwstr/>
  </property>
  <property fmtid="{D5CDD505-2E9C-101B-9397-08002B2CF9AE}" pid="8" name="IWPRightsProtectiveMarking">
    <vt:lpwstr>1;#Official|0884c477-2e62-47ea-b19c-5af6e91124c5</vt:lpwstr>
  </property>
  <property fmtid="{D5CDD505-2E9C-101B-9397-08002B2CF9AE}" pid="9" name="IWPSubject">
    <vt:lpwstr/>
  </property>
  <property fmtid="{D5CDD505-2E9C-101B-9397-08002B2CF9AE}" pid="10" name="SharedWithUsers">
    <vt:lpwstr>55;#HIKMAT, Shaista</vt:lpwstr>
  </property>
</Properties>
</file>